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al Unicode Bold" charset="1" panose="020B0704020202020204"/>
      <p:regular r:id="rId21"/>
    </p:embeddedFont>
    <p:embeddedFont>
      <p:font typeface="Arial Unicode" charset="1" panose="020B0604020202020204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tidigital.com.br/blog/metodos-ageis-vantagens-e-desvantagens" TargetMode="External" Type="http://schemas.openxmlformats.org/officeDocument/2006/relationships/hyperlink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29360" y="2209334"/>
            <a:ext cx="11224959" cy="523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61"/>
              </a:lnSpc>
            </a:pPr>
            <a:r>
              <a:rPr lang="en-US" sz="15183" spc="-956">
                <a:solidFill>
                  <a:srgbClr val="FFFFFF"/>
                </a:solidFill>
                <a:latin typeface="Arial Unicode Bold"/>
              </a:rPr>
              <a:t>Adaptive Software</a:t>
            </a:r>
          </a:p>
          <a:p>
            <a:pPr algn="l">
              <a:lnSpc>
                <a:spcPts val="13361"/>
              </a:lnSpc>
            </a:pPr>
            <a:r>
              <a:rPr lang="en-US" sz="15183" spc="-956">
                <a:solidFill>
                  <a:srgbClr val="FFFFFF"/>
                </a:solidFill>
                <a:latin typeface="Arial Unicode Bold"/>
              </a:rPr>
              <a:t>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360" y="1658160"/>
            <a:ext cx="11584705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</a:rPr>
              <a:t>CÍNTIA CUNHA, LUANA GONÇALVES, MILENA ALVES, RUANNE GODOI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42684" y="2538998"/>
            <a:ext cx="1152924" cy="11529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42684" y="4525297"/>
            <a:ext cx="1152924" cy="1152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2684" y="6508125"/>
            <a:ext cx="1152924" cy="11529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-1490085" y="453648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789233" y="3247594"/>
            <a:ext cx="7315200" cy="2952681"/>
          </a:xfrm>
          <a:custGeom>
            <a:avLst/>
            <a:gdLst/>
            <a:ahLst/>
            <a:cxnLst/>
            <a:rect r="r" b="b" t="t" l="l"/>
            <a:pathLst>
              <a:path h="2952681" w="7315200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7443" y="1716634"/>
            <a:ext cx="6426060" cy="93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sz="7651" spc="-482">
                <a:solidFill>
                  <a:srgbClr val="FFFFFF"/>
                </a:solidFill>
                <a:latin typeface="Arial Unicode Bold"/>
              </a:rPr>
              <a:t>Artefatos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49915" y="2890035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-315">
                <a:solidFill>
                  <a:srgbClr val="000000"/>
                </a:solidFill>
                <a:latin typeface="Arial Unicode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49915" y="4876334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-315">
                <a:solidFill>
                  <a:srgbClr val="FFFFFF"/>
                </a:solidFill>
                <a:latin typeface="Arial Unicode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49915" y="6859162"/>
            <a:ext cx="738462" cy="6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5000" spc="-315">
                <a:solidFill>
                  <a:srgbClr val="FFFFFF"/>
                </a:solidFill>
                <a:latin typeface="Arial Unicode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72203" y="2577098"/>
            <a:ext cx="5338962" cy="5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1. Declaração de missão do projeto</a:t>
            </a:r>
          </a:p>
          <a:p>
            <a:pPr algn="l">
              <a:lnSpc>
                <a:spcPts val="230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272203" y="4563397"/>
            <a:ext cx="5338962" cy="5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2. Planilha de dados do projeto</a:t>
            </a:r>
          </a:p>
          <a:p>
            <a:pPr algn="l">
              <a:lnSpc>
                <a:spcPts val="230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272203" y="6546225"/>
            <a:ext cx="5338962" cy="59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 Bold"/>
              </a:rPr>
              <a:t>3. Especificação de produto</a:t>
            </a:r>
          </a:p>
          <a:p>
            <a:pPr algn="l">
              <a:lnSpc>
                <a:spcPts val="230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4909" y="3524462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57241" y="4325370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276350"/>
            <a:ext cx="5456906" cy="93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3"/>
              </a:lnSpc>
            </a:pPr>
            <a:r>
              <a:rPr lang="en-US" sz="7833" spc="-493">
                <a:solidFill>
                  <a:srgbClr val="FFFFFF"/>
                </a:solidFill>
                <a:latin typeface="Arial Unicode Bold"/>
              </a:rPr>
              <a:t>Vantagens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7822791">
            <a:off x="10754730" y="3999392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0522" y="5218651"/>
            <a:ext cx="11586956" cy="115869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868865"/>
            <a:ext cx="6018705" cy="624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Promove o trabalho em equipe buscando engajamento e colaboração.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Projetado para o desenvolvimento de softwares complexos.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O modelo de ciclos curtos de ajuda a evitar e aprender com os erros.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Incentiva a transparência entre o time de desenvolvimento e o cliente.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É orientado a resultados, durante todos os ciclos os usuários finais aplicam feedbacks sobre as entregas.</a:t>
            </a:r>
          </a:p>
          <a:p>
            <a:pPr algn="l">
              <a:lnSpc>
                <a:spcPts val="2468"/>
              </a:lnSpc>
            </a:pPr>
          </a:p>
          <a:p>
            <a:pPr algn="l">
              <a:lnSpc>
                <a:spcPts val="246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833329" y="1276350"/>
            <a:ext cx="6425971" cy="93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3"/>
              </a:lnSpc>
            </a:pPr>
            <a:r>
              <a:rPr lang="en-US" sz="7833" spc="-493">
                <a:solidFill>
                  <a:srgbClr val="FFFFFF"/>
                </a:solidFill>
                <a:latin typeface="Arial Unicode Bold"/>
              </a:rPr>
              <a:t>Desvantagens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6962" y="2868865"/>
            <a:ext cx="6018705" cy="59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Não é tão simples ter um alto envolvimento do usuário final em todos os ciclos.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A alta quantidade de testes aumentam os custos do produto.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As diversas mudanças no projeto resultam em um baixo nível de documentação.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A missão de uma iteração nem sempre irá entregar valor como planejado.</a:t>
            </a:r>
          </a:p>
          <a:p>
            <a:pPr algn="l">
              <a:lnSpc>
                <a:spcPts val="2468"/>
              </a:lnSpc>
            </a:pPr>
          </a:p>
          <a:p>
            <a:pPr algn="l" marL="549417" indent="-274708" lvl="1">
              <a:lnSpc>
                <a:spcPts val="2468"/>
              </a:lnSpc>
              <a:buFont typeface="Arial"/>
              <a:buChar char="•"/>
            </a:pPr>
            <a:r>
              <a:rPr lang="en-US" sz="2544">
                <a:solidFill>
                  <a:srgbClr val="FFFFFF"/>
                </a:solidFill>
                <a:latin typeface="Arial Unicode Bold"/>
              </a:rPr>
              <a:t>Este modelo de desenvolvimento exige uma equipe experiente e com uma mentalidade adaptativa.</a:t>
            </a:r>
          </a:p>
          <a:p>
            <a:pPr algn="l">
              <a:lnSpc>
                <a:spcPts val="246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9368" y="314331"/>
            <a:ext cx="7993499" cy="128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Arial Unicode Bold"/>
              </a:rPr>
              <a:t>Exemplo Práticos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6379" y="1906825"/>
            <a:ext cx="8096928" cy="838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Spotify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Desafio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: Adaptar-se rapidame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nte às preferências dos usuários em um mercado de streaming musical altamente competitivo.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Abordagem ASD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: Utilização de squads autônomos e sprints curtas para desenvolvimento iterativo.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Resultado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: Lançamento rápido de novos recursos e personalização contínua da experiência do usuário, mantendo alta fidelidade e engajamento.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354656" y="1533519"/>
            <a:ext cx="8096928" cy="898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Amazon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Desafio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: Atender à demanda cresce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nte e às mudanças rápidas no mercado de comércio eletrônico.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Abordagem ASD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: Arquiteturas escaláveis e sistemas modulares permitem adapta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çã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o ágil e integração contínua de novas funcionalidades.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Resultado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: Melhoria contínua da experiência do usuário, personalização de recomendações e otimização da eficiência operacional.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7822791">
            <a:off x="11785128" y="5405321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1"/>
                </a:lnTo>
                <a:lnTo>
                  <a:pt x="0" y="1675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64953">
            <a:off x="-10805152" y="-10901509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09401" y="3736299"/>
            <a:ext cx="12690416" cy="11467522"/>
          </a:xfrm>
          <a:custGeom>
            <a:avLst/>
            <a:gdLst/>
            <a:ahLst/>
            <a:cxnLst/>
            <a:rect r="r" b="b" t="t" l="l"/>
            <a:pathLst>
              <a:path h="11467522" w="12690416">
                <a:moveTo>
                  <a:pt x="0" y="0"/>
                </a:moveTo>
                <a:lnTo>
                  <a:pt x="12690417" y="0"/>
                </a:lnTo>
                <a:lnTo>
                  <a:pt x="12690417" y="11467521"/>
                </a:lnTo>
                <a:lnTo>
                  <a:pt x="0" y="1146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72998">
            <a:off x="10108352" y="-3092749"/>
            <a:ext cx="14444477" cy="10557599"/>
          </a:xfrm>
          <a:custGeom>
            <a:avLst/>
            <a:gdLst/>
            <a:ahLst/>
            <a:cxnLst/>
            <a:rect r="r" b="b" t="t" l="l"/>
            <a:pathLst>
              <a:path h="10557599" w="14444477">
                <a:moveTo>
                  <a:pt x="0" y="0"/>
                </a:moveTo>
                <a:lnTo>
                  <a:pt x="14444477" y="0"/>
                </a:lnTo>
                <a:lnTo>
                  <a:pt x="14444477" y="10557599"/>
                </a:lnTo>
                <a:lnTo>
                  <a:pt x="0" y="10557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01887"/>
            <a:ext cx="13610492" cy="480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</a:p>
          <a:p>
            <a:pPr algn="l">
              <a:lnSpc>
                <a:spcPts val="4249"/>
              </a:lnSpc>
            </a:pPr>
            <a:r>
              <a:rPr lang="en-US" sz="3035">
                <a:solidFill>
                  <a:srgbClr val="FFFFFF"/>
                </a:solidFill>
                <a:latin typeface="Arial Unicode"/>
              </a:rPr>
              <a:t>O Adaptive Software Development (ASD) é uma metodologia ágil que enfatiza a entrega incremental e adaptação contínua em projetos de desenvolvimento de software complexos. Prioriza a aprendizagem ao longo do projeto, promove ciclos adaptativos orientados por riscos e colaboração constante com os clientes para garantir que cada incremento do software atenda às necessidades reais e expectativas do usuário final, melhorando assim a qualidade e a satisfação geral do produto entregue.</a:t>
            </a:r>
          </a:p>
          <a:p>
            <a:pPr algn="l">
              <a:lnSpc>
                <a:spcPts val="42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7250"/>
            <a:ext cx="59725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ial Unicode Bold"/>
              </a:rPr>
              <a:t>Conclusão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6334" y="3524462"/>
            <a:ext cx="14975333" cy="14975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55363" y="4325370"/>
            <a:ext cx="13373518" cy="13373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0901" y="2067350"/>
            <a:ext cx="5879319" cy="108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1"/>
              </a:lnSpc>
            </a:pPr>
            <a:r>
              <a:rPr lang="en-US" sz="8933" spc="-562">
                <a:solidFill>
                  <a:srgbClr val="FFFFFF"/>
                </a:solidFill>
                <a:latin typeface="Arial Unicode Bold"/>
              </a:rPr>
              <a:t>Referências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0901" y="3764859"/>
            <a:ext cx="7951042" cy="31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https://www.linkedin.com/pulse/agile-methods-12-adaptive-software-development-asd-rodrigo-coimbra-wpexf/</a:t>
            </a:r>
          </a:p>
          <a:p>
            <a:pPr algn="l">
              <a:lnSpc>
                <a:spcPts val="2303"/>
              </a:lnSpc>
            </a:pP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https://www.treinaweb.com.br/blog/o-que-e-asd-adaptative-software-development</a:t>
            </a:r>
          </a:p>
          <a:p>
            <a:pPr algn="l">
              <a:lnSpc>
                <a:spcPts val="2303"/>
              </a:lnSpc>
            </a:pP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https://pt.wikipedia.org/wiki/Adaptive_Software_Development</a:t>
            </a:r>
          </a:p>
          <a:p>
            <a:pPr algn="l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</a:rPr>
              <a:t> </a:t>
            </a:r>
            <a:r>
              <a:rPr lang="en-US" sz="2303" u="sng">
                <a:solidFill>
                  <a:srgbClr val="FFFFFF"/>
                </a:solidFill>
                <a:latin typeface="Arial Unicode"/>
                <a:hlinkClick r:id="rId2" tooltip="https://www.dtidigital.com.br/blog/metodos-ageis-vantagens-e-desvantagens"/>
              </a:rPr>
              <a:t>https://www.dtidigital.com.br/blog/metodos-ageis-vantagens-e-desvantagens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350522" y="5218651"/>
            <a:ext cx="11586956" cy="115869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4087569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87554" y="1333500"/>
            <a:ext cx="8912893" cy="330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sz="13121" spc="-826">
                <a:solidFill>
                  <a:srgbClr val="FFFFFF"/>
                </a:solidFill>
                <a:latin typeface="Arial Unicode Bold"/>
              </a:rPr>
              <a:t>OBRIGADA!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063769" y="4039944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633" y="1991845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6012" y="2304618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5" r="0" b="-8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26097" y="1765033"/>
            <a:ext cx="10019634" cy="401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</a:pPr>
            <a:r>
              <a:rPr lang="en-US" sz="11645" spc="-733">
                <a:solidFill>
                  <a:srgbClr val="FFFFFF"/>
                </a:solidFill>
                <a:latin typeface="Arial Unicode Bold"/>
              </a:rPr>
              <a:t>O que é ASD?</a:t>
            </a:r>
          </a:p>
          <a:p>
            <a:pPr algn="l">
              <a:lnSpc>
                <a:spcPts val="10248"/>
              </a:lnSpc>
            </a:pPr>
          </a:p>
          <a:p>
            <a:pPr algn="l">
              <a:lnSpc>
                <a:spcPts val="1024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29360" y="3975040"/>
            <a:ext cx="7528546" cy="361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</a:rPr>
              <a:t>Adaptive Software Development (ASD) ou Desenvolvimento de Software Adaptativo é uma das técnicas de métodos ágeis que visa melhorar o processo de desenvolvimento de softwares complexos.</a:t>
            </a: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  <a:r>
              <a:rPr lang="en-US" sz="2103">
                <a:solidFill>
                  <a:srgbClr val="FFFFFF"/>
                </a:solidFill>
                <a:latin typeface="Arial Unicode"/>
              </a:rPr>
              <a:t>De acordo com Jim Highsmith e Sam Bayer, criadores da metodologia, o caminho para o sucesso de um software é através da aprendizagem contínua ao longo do projeto, sem se prender a planos muito rídigos. O objetivo da metodologia é que a equipe esteja sempre pronta para ajustar seus planos e estratégias em resposta a novas informações e/ou mudanças no software.</a:t>
            </a:r>
          </a:p>
          <a:p>
            <a:pPr algn="l">
              <a:lnSpc>
                <a:spcPts val="2040"/>
              </a:lnSpc>
            </a:pPr>
          </a:p>
          <a:p>
            <a:pPr algn="l">
              <a:lnSpc>
                <a:spcPts val="20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01868" y="-785518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24499" y="1910432"/>
            <a:ext cx="5269802" cy="152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6564" spc="-413">
                <a:solidFill>
                  <a:srgbClr val="FFFFFF"/>
                </a:solidFill>
                <a:latin typeface="Arial Unicode Bold"/>
              </a:rPr>
              <a:t>Fundamentos do ASD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3804" y="4053367"/>
            <a:ext cx="8040392" cy="1090133"/>
            <a:chOff x="0" y="0"/>
            <a:chExt cx="10720523" cy="145351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35205" y="47625"/>
              <a:ext cx="9685318" cy="1405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 Bold"/>
                </a:rPr>
                <a:t>Especulação</a:t>
              </a:r>
              <a:r>
                <a:rPr lang="en-US" sz="2103">
                  <a:solidFill>
                    <a:srgbClr val="FFFFFF"/>
                  </a:solidFill>
                  <a:latin typeface="Arial Unicode"/>
                </a:rPr>
                <a:t>: nessa fase, o foco é a equipe fazer um brainstorming sobre o que precisa ser feito, ou seja, é onde realizam o resumo das informações coletadas com os stakeholders e fazem um esboço do protótipo.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23804" y="5557932"/>
            <a:ext cx="8040392" cy="1347308"/>
            <a:chOff x="0" y="0"/>
            <a:chExt cx="10720523" cy="179641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35205" y="47625"/>
              <a:ext cx="9685318" cy="1748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 Bold"/>
                </a:rPr>
                <a:t>Colaboração</a:t>
              </a:r>
              <a:r>
                <a:rPr lang="en-US" sz="2103">
                  <a:solidFill>
                    <a:srgbClr val="FFFFFF"/>
                  </a:solidFill>
                  <a:latin typeface="Arial Unicode"/>
                </a:rPr>
                <a:t>: durante essa fase, a comunicação é contínua entre a equipe e os stakeholders do projeto. É onde iniciam as reuniões diárias, o ciclo de desenvolvimento e o feedback constante do cliente.  A equipe deve ser capaz de suprir as necessidades mais urgentes do cliente.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23804" y="7201982"/>
            <a:ext cx="8040392" cy="1604483"/>
            <a:chOff x="0" y="0"/>
            <a:chExt cx="10720523" cy="213931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35205" y="47625"/>
              <a:ext cx="9685318" cy="2091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 Bold"/>
                </a:rPr>
                <a:t>Aprendizado</a:t>
              </a:r>
              <a:r>
                <a:rPr lang="en-US" sz="2103">
                  <a:solidFill>
                    <a:srgbClr val="FFFFFF"/>
                  </a:solidFill>
                  <a:latin typeface="Arial Unicode"/>
                </a:rPr>
                <a:t>: na fase do aprendizado, a equipe já conhece os desejos do cliente e deve refletir sobre todo o trabalho realizado até o momento e identificar quais questões devem ser melhoradas e/ou aprimoradas de acordo com a necessidade dos usuários. Nesse momento são realizados revisões técnicas, retrospectivas e feedback dos usuários.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>
                <a:solidFill>
                  <a:srgbClr val="FFFFFF"/>
                </a:solidFill>
                <a:latin typeface="Arial Unicode Bold"/>
              </a:rPr>
              <a:t>Princípios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5807" y="4821555"/>
            <a:ext cx="264193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>
                <a:solidFill>
                  <a:srgbClr val="FFFFFF"/>
                </a:solidFill>
                <a:latin typeface="Arial Unicode Bold"/>
              </a:rPr>
              <a:t>Entrega incremental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4650" y="5869385"/>
            <a:ext cx="2804245" cy="216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299" spc="-172">
                <a:solidFill>
                  <a:srgbClr val="FFFFFF"/>
                </a:solidFill>
                <a:latin typeface="Arial Unicode"/>
              </a:rPr>
              <a:t>Desenvolvimento dividido em partes funcionais para feedback contínuo e entrega de valor ao cliente ao longo do tempo.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78917" y="4821555"/>
            <a:ext cx="264193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>
                <a:solidFill>
                  <a:srgbClr val="FFFFFF"/>
                </a:solidFill>
                <a:latin typeface="Arial Unicode Bold"/>
              </a:rPr>
              <a:t>Pensado para o cliente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7759" y="5869385"/>
            <a:ext cx="2804245" cy="25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299" spc="-172">
                <a:solidFill>
                  <a:srgbClr val="FFFFFF"/>
                </a:solidFill>
                <a:latin typeface="Arial Unicode"/>
              </a:rPr>
              <a:t>Foco na satisfação do cliente através de comunicação e colaboração para refinamento contínuo de requisitos e construção de confiança.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92027" y="4821555"/>
            <a:ext cx="2641930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>
                <a:solidFill>
                  <a:srgbClr val="FFFFFF"/>
                </a:solidFill>
                <a:latin typeface="Arial Unicode Bold"/>
              </a:rPr>
              <a:t>Foco na qualidade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0869" y="5697935"/>
            <a:ext cx="2804245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299" spc="-172">
                <a:solidFill>
                  <a:srgbClr val="FFFFFF"/>
                </a:solidFill>
                <a:latin typeface="Arial Unicode"/>
              </a:rPr>
              <a:t>Foco contínuo na qualidade com práticas rigorosas desde o início do desenvolvimento, garantindo funcionalidade, usabilidade e segurança do produto entregue.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105292" y="482155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spc="-188">
                <a:solidFill>
                  <a:srgbClr val="FFFFFF"/>
                </a:solidFill>
                <a:latin typeface="Arial Unicode Bold"/>
              </a:rPr>
              <a:t>Adaptibilidade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05292" y="5688410"/>
            <a:ext cx="2804245" cy="25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299" spc="-172">
                <a:solidFill>
                  <a:srgbClr val="FFFFFF"/>
                </a:solidFill>
                <a:latin typeface="Arial Unicode"/>
              </a:rPr>
              <a:t>Adaptabilidade é essencial ,ajustes ágeis às mudanças nos requisitos e no ambiente, com entrega incremental e gestão adaptativa de riscos.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1135201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1373" y="257175"/>
            <a:ext cx="7552820" cy="101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3"/>
              </a:lnSpc>
            </a:pPr>
            <a:r>
              <a:rPr lang="en-US" sz="8378" spc="-527">
                <a:solidFill>
                  <a:srgbClr val="FFFFFF"/>
                </a:solidFill>
                <a:latin typeface="Arial Unicode Bold"/>
              </a:rPr>
              <a:t>Como funciona?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47965" y="1754550"/>
            <a:ext cx="9786389" cy="104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4072">
                <a:solidFill>
                  <a:srgbClr val="FFFFFF"/>
                </a:solidFill>
                <a:latin typeface="Arial Unicode Bold"/>
              </a:rPr>
              <a:t>Abordagem baseada em componentes</a:t>
            </a:r>
          </a:p>
          <a:p>
            <a:pPr algn="l">
              <a:lnSpc>
                <a:spcPts val="40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87600" y="3381347"/>
            <a:ext cx="366036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>
                <a:solidFill>
                  <a:srgbClr val="FFFFFF"/>
                </a:solidFill>
                <a:latin typeface="Arial Unicode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3595" y="2619347"/>
            <a:ext cx="11047565" cy="714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9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O Adaptive Software Development (ASD) adota uma abordagem baseada em componentes para o desenvolvimento de software. Nesta abordagem, os projetos são divididos em componentes, que são grupos de funcionalidades planejadas, implementadas e entregues juntas. Componentes esses que incluem todos os aspectos relacionados.</a:t>
            </a:r>
          </a:p>
          <a:p>
            <a:pPr algn="just">
              <a:lnSpc>
                <a:spcPts val="3579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Existem três tipos principais de componentes no ASD:</a:t>
            </a:r>
          </a:p>
          <a:p>
            <a:pPr algn="just">
              <a:lnSpc>
                <a:spcPts val="3579"/>
              </a:lnSpc>
            </a:pPr>
          </a:p>
          <a:p>
            <a:pPr algn="just" marL="540431" indent="-270216" lvl="1">
              <a:lnSpc>
                <a:spcPts val="3579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 Bold"/>
              </a:rPr>
              <a:t>Componentes principais: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Refere-se às funcionalidades de negócios essenciais do software.</a:t>
            </a:r>
          </a:p>
          <a:p>
            <a:pPr algn="just">
              <a:lnSpc>
                <a:spcPts val="3579"/>
              </a:lnSpc>
            </a:pPr>
          </a:p>
          <a:p>
            <a:pPr algn="just" marL="540431" indent="-270216" lvl="1">
              <a:lnSpc>
                <a:spcPts val="3579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 Bold"/>
              </a:rPr>
              <a:t>Componentes tecnológicos: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Incluem infraestrutura e tecnologias necessárias para a implementação dos componentes principais.</a:t>
            </a:r>
          </a:p>
          <a:p>
            <a:pPr algn="just">
              <a:lnSpc>
                <a:spcPts val="3579"/>
              </a:lnSpc>
            </a:pPr>
          </a:p>
          <a:p>
            <a:pPr algn="just" marL="540431" indent="-270216" lvl="1">
              <a:lnSpc>
                <a:spcPts val="3579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 Bold"/>
              </a:rPr>
              <a:t>Componentes de suporte: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Englobam outros aspectos do projeto, como documentação externa e materiais de treinamento.</a:t>
            </a:r>
          </a:p>
          <a:p>
            <a:pPr algn="just">
              <a:lnSpc>
                <a:spcPts val="35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087" y="257175"/>
            <a:ext cx="10536324" cy="101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4"/>
              </a:lnSpc>
            </a:pPr>
            <a:r>
              <a:rPr lang="en-US" sz="8379" spc="-527">
                <a:solidFill>
                  <a:srgbClr val="FFFFFF"/>
                </a:solidFill>
                <a:latin typeface="Arial Unicode Bold"/>
              </a:rPr>
              <a:t>Como funciona?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7965" y="2377087"/>
            <a:ext cx="10799087" cy="799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3"/>
              </a:lnSpc>
            </a:pP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Limitados no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tempo: Cada ciclo tem uma duração específica, garantindo que o trabalho seja concluído dentro de prazos predefinidos.</a:t>
            </a: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Orientados por riscos: Os ciclos são impulsionados pelo gerenciamento de riscos, com itens de alto risco sendo priorizados nas iterações iniciais.</a:t>
            </a: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Tolerantes a mudanças: Os ciclos são projetados para lidar com mudanças, permitindo que a equipe se adapte rapidamente a novos requisitos ou circunstâncias.</a:t>
            </a:r>
          </a:p>
          <a:p>
            <a:pPr algn="just">
              <a:lnSpc>
                <a:spcPts val="2903"/>
              </a:lnSpc>
            </a:pPr>
          </a:p>
          <a:p>
            <a:pPr algn="just">
              <a:lnSpc>
                <a:spcPts val="2903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A estrutura típica de um ciclo adaptativo no ASD inclui:</a:t>
            </a:r>
          </a:p>
          <a:p>
            <a:pPr algn="just">
              <a:lnSpc>
                <a:spcPts val="2903"/>
              </a:lnSpc>
            </a:pP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Definição do tempo: Estabelecimento do período de tempo para o ciclo, geralmente de acordo com a complexidade e escopo do projeto.</a:t>
            </a: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Definição de objetivos: Identificação dos objetivos específicos a serem alcançados durante o ciclo.</a:t>
            </a: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Atribuição de componentes: Alocação de componentes a serem desenvolvidos ou aprimorados durante o ciclo.</a:t>
            </a: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Implementação e Entrega: Desenvolvimento e entrega dos componentes definidos dentro do período de tempo especificado.</a:t>
            </a:r>
          </a:p>
          <a:p>
            <a:pPr algn="just">
              <a:lnSpc>
                <a:spcPts val="2928"/>
              </a:lnSpc>
            </a:pPr>
          </a:p>
          <a:p>
            <a:pPr algn="just">
              <a:lnSpc>
                <a:spcPts val="292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187600" y="3381347"/>
            <a:ext cx="366036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>
                <a:solidFill>
                  <a:srgbClr val="FFFFFF"/>
                </a:solidFill>
                <a:latin typeface="Arial Unicod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7965" y="1754550"/>
            <a:ext cx="9786389" cy="104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4072">
                <a:solidFill>
                  <a:srgbClr val="FFFFFF"/>
                </a:solidFill>
                <a:latin typeface="Arial Unicode Bold"/>
              </a:rPr>
              <a:t>Ciclos adaptativos e sua estrutura</a:t>
            </a:r>
          </a:p>
          <a:p>
            <a:pPr algn="l">
              <a:lnSpc>
                <a:spcPts val="407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2462" y="257175"/>
            <a:ext cx="10486867" cy="101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4"/>
              </a:lnSpc>
            </a:pPr>
            <a:r>
              <a:rPr lang="en-US" sz="8379" spc="-527">
                <a:solidFill>
                  <a:srgbClr val="FFFFFF"/>
                </a:solidFill>
                <a:latin typeface="Arial Unicode Bold"/>
              </a:rPr>
              <a:t>Como funciona?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7600" y="3381347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>
                <a:solidFill>
                  <a:srgbClr val="FFFFFF"/>
                </a:solidFill>
                <a:latin typeface="Arial Unicode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3595" y="1429346"/>
            <a:ext cx="11923302" cy="156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2"/>
              </a:lnSpc>
            </a:pPr>
            <a:r>
              <a:rPr lang="en-US" sz="4072">
                <a:solidFill>
                  <a:srgbClr val="FFFFFF"/>
                </a:solidFill>
                <a:latin typeface="Arial Unicode Bold"/>
              </a:rPr>
              <a:t>Estratégias de gestão de riscos e tolerância a mudanças</a:t>
            </a:r>
          </a:p>
          <a:p>
            <a:pPr algn="l">
              <a:lnSpc>
                <a:spcPts val="40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63595" y="2676497"/>
            <a:ext cx="11395705" cy="701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3"/>
              </a:lnSpc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Uma das características distintivas do ASD é sua abordagem proativa para gerenciar riscos e tolerar mudanças. Isso é alcançado através de várias estratégias:</a:t>
            </a:r>
          </a:p>
          <a:p>
            <a:pPr algn="just">
              <a:lnSpc>
                <a:spcPts val="2903"/>
              </a:lnSpc>
            </a:pP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Priorização de riscos: Itens de alto risco são identificados e priorizados para as iterações iniciais, permitindo que a equipe lide com potenciais desafios desde o início.</a:t>
            </a:r>
          </a:p>
          <a:p>
            <a:pPr algn="just">
              <a:lnSpc>
                <a:spcPts val="2903"/>
              </a:lnSpc>
            </a:pP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Falha rápida: Se um determinado caminho ou decisão é identificado como de alto risco, o ASD adv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o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ga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po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r uma abordag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e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m d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e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"falhar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r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á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pi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do", acelerando a descoberta de falhas para que possam ser corrigidas pronta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mente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.</a:t>
            </a:r>
          </a:p>
          <a:p>
            <a:pPr algn="just">
              <a:lnSpc>
                <a:spcPts val="2903"/>
              </a:lnSpc>
            </a:pPr>
          </a:p>
          <a:p>
            <a:pPr algn="just" marL="540431" indent="-270216" lvl="1">
              <a:lnSpc>
                <a:spcPts val="29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</a:rPr>
              <a:t>Adap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t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açã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o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co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ntínua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: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O ASD promove uma mentalidade de adaptação contínua, onde a equi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pe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es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tá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s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e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m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pre</a:t>
            </a:r>
            <a:r>
              <a:rPr lang="en-US" sz="2503">
                <a:solidFill>
                  <a:srgbClr val="FFFFFF"/>
                </a:solidFill>
                <a:latin typeface="Arial Unicode"/>
              </a:rPr>
              <a:t> pronta para ajustar seus planos e estratégias em resposta a novas informações ou mudanças nas circunstâncias.</a:t>
            </a:r>
          </a:p>
          <a:p>
            <a:pPr algn="just">
              <a:lnSpc>
                <a:spcPts val="3579"/>
              </a:lnSpc>
            </a:pPr>
          </a:p>
          <a:p>
            <a:pPr algn="just">
              <a:lnSpc>
                <a:spcPts val="35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089926" y="5120222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1"/>
                </a:lnTo>
                <a:lnTo>
                  <a:pt x="0" y="1675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12106" y="3307557"/>
            <a:ext cx="4172250" cy="5464544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38967" y="0"/>
                  </a:moveTo>
                  <a:lnTo>
                    <a:pt x="852019" y="0"/>
                  </a:lnTo>
                  <a:cubicBezTo>
                    <a:pt x="862353" y="0"/>
                    <a:pt x="872265" y="4105"/>
                    <a:pt x="879573" y="11413"/>
                  </a:cubicBezTo>
                  <a:cubicBezTo>
                    <a:pt x="886880" y="18721"/>
                    <a:pt x="890986" y="28632"/>
                    <a:pt x="890986" y="38967"/>
                  </a:cubicBezTo>
                  <a:lnTo>
                    <a:pt x="890986" y="1127989"/>
                  </a:lnTo>
                  <a:cubicBezTo>
                    <a:pt x="890986" y="1138324"/>
                    <a:pt x="886880" y="1148235"/>
                    <a:pt x="879573" y="1155543"/>
                  </a:cubicBezTo>
                  <a:cubicBezTo>
                    <a:pt x="872265" y="1162851"/>
                    <a:pt x="862353" y="1166956"/>
                    <a:pt x="852019" y="1166956"/>
                  </a:cubicBezTo>
                  <a:lnTo>
                    <a:pt x="38967" y="1166956"/>
                  </a:lnTo>
                  <a:cubicBezTo>
                    <a:pt x="28632" y="1166956"/>
                    <a:pt x="18721" y="1162851"/>
                    <a:pt x="11413" y="1155543"/>
                  </a:cubicBezTo>
                  <a:cubicBezTo>
                    <a:pt x="4105" y="1148235"/>
                    <a:pt x="0" y="1138324"/>
                    <a:pt x="0" y="1127989"/>
                  </a:cubicBezTo>
                  <a:lnTo>
                    <a:pt x="0" y="38967"/>
                  </a:lnTo>
                  <a:cubicBezTo>
                    <a:pt x="0" y="28632"/>
                    <a:pt x="4105" y="18721"/>
                    <a:pt x="11413" y="11413"/>
                  </a:cubicBezTo>
                  <a:cubicBezTo>
                    <a:pt x="18721" y="4105"/>
                    <a:pt x="28632" y="0"/>
                    <a:pt x="389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8271" y="996627"/>
            <a:ext cx="15551458" cy="159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6856" spc="-431">
                <a:solidFill>
                  <a:srgbClr val="FFFFFF"/>
                </a:solidFill>
                <a:latin typeface="Arial Unicode Bold"/>
              </a:rPr>
              <a:t>Papéis e responsabilidades em projetos ASD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6616" y="3730094"/>
            <a:ext cx="3163228" cy="83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3591" spc="-226">
                <a:solidFill>
                  <a:srgbClr val="FFFFFF"/>
                </a:solidFill>
                <a:latin typeface="Arial Unicode Bold"/>
              </a:rPr>
              <a:t>Executivo patrocinador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6616" y="5032226"/>
            <a:ext cx="3548928" cy="333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380" spc="-178">
                <a:solidFill>
                  <a:srgbClr val="FFFFFF"/>
                </a:solidFill>
                <a:latin typeface="Arial Unicode"/>
              </a:rPr>
              <a:t>O executivo patrocinador atua como o ponto de contato único com a alta administração da organização. Suas responsabilidades principais incluem definir os objetivos de negócios do projeto e aprovar os recursos necessários para sua execução.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057875" y="3307557"/>
            <a:ext cx="4172250" cy="5464544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38967" y="0"/>
                  </a:moveTo>
                  <a:lnTo>
                    <a:pt x="852019" y="0"/>
                  </a:lnTo>
                  <a:cubicBezTo>
                    <a:pt x="862353" y="0"/>
                    <a:pt x="872265" y="4105"/>
                    <a:pt x="879573" y="11413"/>
                  </a:cubicBezTo>
                  <a:cubicBezTo>
                    <a:pt x="886880" y="18721"/>
                    <a:pt x="890986" y="28632"/>
                    <a:pt x="890986" y="38967"/>
                  </a:cubicBezTo>
                  <a:lnTo>
                    <a:pt x="890986" y="1127989"/>
                  </a:lnTo>
                  <a:cubicBezTo>
                    <a:pt x="890986" y="1138324"/>
                    <a:pt x="886880" y="1148235"/>
                    <a:pt x="879573" y="1155543"/>
                  </a:cubicBezTo>
                  <a:cubicBezTo>
                    <a:pt x="872265" y="1162851"/>
                    <a:pt x="862353" y="1166956"/>
                    <a:pt x="852019" y="1166956"/>
                  </a:cubicBezTo>
                  <a:lnTo>
                    <a:pt x="38967" y="1166956"/>
                  </a:lnTo>
                  <a:cubicBezTo>
                    <a:pt x="28632" y="1166956"/>
                    <a:pt x="18721" y="1162851"/>
                    <a:pt x="11413" y="1155543"/>
                  </a:cubicBezTo>
                  <a:cubicBezTo>
                    <a:pt x="4105" y="1148235"/>
                    <a:pt x="0" y="1138324"/>
                    <a:pt x="0" y="1127989"/>
                  </a:cubicBezTo>
                  <a:lnTo>
                    <a:pt x="0" y="38967"/>
                  </a:lnTo>
                  <a:cubicBezTo>
                    <a:pt x="0" y="28632"/>
                    <a:pt x="4105" y="18721"/>
                    <a:pt x="11413" y="11413"/>
                  </a:cubicBezTo>
                  <a:cubicBezTo>
                    <a:pt x="18721" y="4105"/>
                    <a:pt x="28632" y="0"/>
                    <a:pt x="389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62386" y="3929672"/>
            <a:ext cx="3163228" cy="44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3591" spc="-226">
                <a:solidFill>
                  <a:srgbClr val="FFFFFF"/>
                </a:solidFill>
                <a:latin typeface="Arial Unicode Bold"/>
              </a:rPr>
              <a:t>Equipe principal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503645" y="3307557"/>
            <a:ext cx="4172250" cy="5464544"/>
            <a:chOff x="0" y="0"/>
            <a:chExt cx="890986" cy="11669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38967" y="0"/>
                  </a:moveTo>
                  <a:lnTo>
                    <a:pt x="852019" y="0"/>
                  </a:lnTo>
                  <a:cubicBezTo>
                    <a:pt x="862353" y="0"/>
                    <a:pt x="872265" y="4105"/>
                    <a:pt x="879573" y="11413"/>
                  </a:cubicBezTo>
                  <a:cubicBezTo>
                    <a:pt x="886880" y="18721"/>
                    <a:pt x="890986" y="28632"/>
                    <a:pt x="890986" y="38967"/>
                  </a:cubicBezTo>
                  <a:lnTo>
                    <a:pt x="890986" y="1127989"/>
                  </a:lnTo>
                  <a:cubicBezTo>
                    <a:pt x="890986" y="1138324"/>
                    <a:pt x="886880" y="1148235"/>
                    <a:pt x="879573" y="1155543"/>
                  </a:cubicBezTo>
                  <a:cubicBezTo>
                    <a:pt x="872265" y="1162851"/>
                    <a:pt x="862353" y="1166956"/>
                    <a:pt x="852019" y="1166956"/>
                  </a:cubicBezTo>
                  <a:lnTo>
                    <a:pt x="38967" y="1166956"/>
                  </a:lnTo>
                  <a:cubicBezTo>
                    <a:pt x="28632" y="1166956"/>
                    <a:pt x="18721" y="1162851"/>
                    <a:pt x="11413" y="1155543"/>
                  </a:cubicBezTo>
                  <a:cubicBezTo>
                    <a:pt x="4105" y="1148235"/>
                    <a:pt x="0" y="1138324"/>
                    <a:pt x="0" y="1127989"/>
                  </a:cubicBezTo>
                  <a:lnTo>
                    <a:pt x="0" y="38967"/>
                  </a:lnTo>
                  <a:cubicBezTo>
                    <a:pt x="0" y="28632"/>
                    <a:pt x="4105" y="18721"/>
                    <a:pt x="11413" y="11413"/>
                  </a:cubicBezTo>
                  <a:cubicBezTo>
                    <a:pt x="18721" y="4105"/>
                    <a:pt x="28632" y="0"/>
                    <a:pt x="389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105327" y="3803082"/>
            <a:ext cx="3163228" cy="123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3591" spc="-226">
                <a:solidFill>
                  <a:srgbClr val="FFFFFF"/>
                </a:solidFill>
                <a:latin typeface="Arial Unicode Bold"/>
              </a:rPr>
              <a:t>Gerente de projeto</a:t>
            </a:r>
          </a:p>
          <a:p>
            <a:pPr algn="ctr">
              <a:lnSpc>
                <a:spcPts val="31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008156" y="5012755"/>
            <a:ext cx="3357571" cy="3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4"/>
              </a:lnSpc>
            </a:pPr>
            <a:r>
              <a:rPr lang="en-US" sz="2753" spc="-206">
                <a:solidFill>
                  <a:srgbClr val="FFFFFF"/>
                </a:solidFill>
                <a:latin typeface="Arial Unicode"/>
              </a:rPr>
              <a:t>A liderança eficaz é essencial para o sucesso do projeto. No ASD, o gerente de projeto é um papel dedicado para cada projeto, necessário devido à natureza intensa do papel.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68043" y="4560082"/>
            <a:ext cx="3862082" cy="418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3"/>
              </a:lnSpc>
            </a:pPr>
            <a:r>
              <a:rPr lang="en-US" sz="2653" spc="-199">
                <a:solidFill>
                  <a:srgbClr val="FFFFFF"/>
                </a:solidFill>
                <a:latin typeface="Arial Unicode"/>
              </a:rPr>
              <a:t>Há uma equipe principal para cada conjunto principal de funcionalidades. Cada equipe deve ter membros dedicados exclusivamente ao projeto. Além disso, membros-chave da organização do cliente também devem participar em tempo integral, quando possível.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0"/>
            <a:ext cx="17259300" cy="13213388"/>
          </a:xfrm>
          <a:custGeom>
            <a:avLst/>
            <a:gdLst/>
            <a:ahLst/>
            <a:cxnLst/>
            <a:rect r="r" b="b" t="t" l="l"/>
            <a:pathLst>
              <a:path h="13213388" w="17259300">
                <a:moveTo>
                  <a:pt x="0" y="0"/>
                </a:moveTo>
                <a:lnTo>
                  <a:pt x="17259300" y="0"/>
                </a:lnTo>
                <a:lnTo>
                  <a:pt x="17259300" y="13213388"/>
                </a:lnTo>
                <a:lnTo>
                  <a:pt x="0" y="13213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2" r="-14738" b="-78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DAGIbXLMPz0</dc:identifier>
  <dcterms:modified xsi:type="dcterms:W3CDTF">2011-08-01T06:04:30Z</dcterms:modified>
  <cp:revision>1</cp:revision>
  <dc:title>A3 de Metologias</dc:title>
</cp:coreProperties>
</file>